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8"/>
  </p:notesMasterIdLst>
  <p:handoutMasterIdLst>
    <p:handoutMasterId r:id="rId19"/>
  </p:handoutMasterIdLst>
  <p:sldIdLst>
    <p:sldId id="314" r:id="rId5"/>
    <p:sldId id="315" r:id="rId6"/>
    <p:sldId id="316" r:id="rId7"/>
    <p:sldId id="317" r:id="rId8"/>
    <p:sldId id="325" r:id="rId9"/>
    <p:sldId id="326" r:id="rId10"/>
    <p:sldId id="318" r:id="rId11"/>
    <p:sldId id="319" r:id="rId12"/>
    <p:sldId id="320" r:id="rId13"/>
    <p:sldId id="321" r:id="rId14"/>
    <p:sldId id="324" r:id="rId15"/>
    <p:sldId id="322" r:id="rId16"/>
    <p:sldId id="30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2601D9-E25E-9E13-A1FE-0682ED0B5603}" v="740" dt="2024-12-11T05:59:30.4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5" autoAdjust="0"/>
    <p:restoredTop sz="95388" autoAdjust="0"/>
  </p:normalViewPr>
  <p:slideViewPr>
    <p:cSldViewPr snapToGrid="0">
      <p:cViewPr>
        <p:scale>
          <a:sx n="100" d="100"/>
          <a:sy n="100" d="100"/>
        </p:scale>
        <p:origin x="173" y="-54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620" y="2132633"/>
            <a:ext cx="6702455" cy="1882019"/>
          </a:xfrm>
        </p:spPr>
        <p:txBody>
          <a:bodyPr>
            <a:normAutofit/>
          </a:bodyPr>
          <a:lstStyle/>
          <a:p>
            <a:r>
              <a:rPr lang="en-US" dirty="0"/>
              <a:t>Virtual Learning System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6A7FB-D249-07A1-8D08-24F84E727058}"/>
              </a:ext>
            </a:extLst>
          </p:cNvPr>
          <p:cNvSpPr txBox="1"/>
          <p:nvPr/>
        </p:nvSpPr>
        <p:spPr>
          <a:xfrm>
            <a:off x="6419368" y="4701452"/>
            <a:ext cx="517436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Presented by: Aayush Raj</a:t>
            </a:r>
          </a:p>
          <a:p>
            <a:r>
              <a:rPr lang="en-US" sz="3200" dirty="0">
                <a:solidFill>
                  <a:schemeClr val="bg1"/>
                </a:solidFill>
              </a:rPr>
              <a:t>Mentored by: Subbu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C2F4A-ABC8-39B2-B7BB-36C02B7A45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9241" y="316668"/>
            <a:ext cx="9068805" cy="623150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 dirty="0"/>
              <a:t>Challenges and Solutions</a:t>
            </a:r>
          </a:p>
          <a:p>
            <a:r>
              <a:rPr lang="en-US" sz="2800" b="1" dirty="0">
                <a:ea typeface="+mn-lt"/>
                <a:cs typeface="+mn-lt"/>
              </a:rPr>
              <a:t>Challenges:</a:t>
            </a:r>
            <a:endParaRPr lang="en-US" sz="2800"/>
          </a:p>
          <a:p>
            <a:pPr lvl="1"/>
            <a:r>
              <a:rPr lang="en-US" sz="2800" dirty="0">
                <a:ea typeface="+mn-lt"/>
                <a:cs typeface="+mn-lt"/>
              </a:rPr>
              <a:t>Handling data consistency during updates.</a:t>
            </a:r>
            <a:endParaRPr lang="en-US" sz="2800"/>
          </a:p>
          <a:p>
            <a:pPr lvl="1"/>
            <a:r>
              <a:rPr lang="en-US" sz="2800" dirty="0">
                <a:ea typeface="+mn-lt"/>
                <a:cs typeface="+mn-lt"/>
              </a:rPr>
              <a:t>Ensuring secure admin operations.</a:t>
            </a:r>
            <a:endParaRPr lang="en-US" sz="2800"/>
          </a:p>
          <a:p>
            <a:pPr lvl="1"/>
            <a:r>
              <a:rPr lang="en-US" sz="2800" dirty="0">
                <a:ea typeface="+mn-lt"/>
                <a:cs typeface="+mn-lt"/>
              </a:rPr>
              <a:t>API performance optimization.</a:t>
            </a:r>
            <a:endParaRPr lang="en-US" sz="2800"/>
          </a:p>
          <a:p>
            <a:r>
              <a:rPr lang="en-US" sz="2800" b="1" dirty="0">
                <a:ea typeface="+mn-lt"/>
                <a:cs typeface="+mn-lt"/>
              </a:rPr>
              <a:t>Solutions:</a:t>
            </a:r>
            <a:endParaRPr lang="en-US" sz="2800"/>
          </a:p>
          <a:p>
            <a:pPr lvl="1"/>
            <a:r>
              <a:rPr lang="en-US" sz="2800" dirty="0">
                <a:ea typeface="+mn-lt"/>
                <a:cs typeface="+mn-lt"/>
              </a:rPr>
              <a:t>Implemented Crud operations.</a:t>
            </a:r>
            <a:endParaRPr lang="en-US" sz="2800" dirty="0"/>
          </a:p>
          <a:p>
            <a:pPr lvl="1"/>
            <a:r>
              <a:rPr lang="en-US" sz="2800" dirty="0">
                <a:ea typeface="+mn-lt"/>
                <a:cs typeface="+mn-lt"/>
              </a:rPr>
              <a:t>Used secure authentication protocols.</a:t>
            </a:r>
            <a:endParaRPr lang="en-US" sz="2800"/>
          </a:p>
          <a:p>
            <a:pPr lvl="1"/>
            <a:r>
              <a:rPr lang="en-US" sz="2800" dirty="0">
                <a:ea typeface="+mn-lt"/>
                <a:cs typeface="+mn-lt"/>
              </a:rPr>
              <a:t>Optimized backend logic.</a:t>
            </a:r>
            <a:endParaRPr lang="en-US" sz="28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018A7-AD95-A5BC-242D-49374B7232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522441"/>
            <a:ext cx="9950414" cy="524698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3600" dirty="0">
                <a:ea typeface="+mn-lt"/>
                <a:cs typeface="+mn-lt"/>
              </a:rPr>
              <a:t>Challenges: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Auto ID Generation</a:t>
            </a:r>
            <a:r>
              <a:rPr lang="en-US" sz="2400" b="0" dirty="0">
                <a:ea typeface="+mn-lt"/>
                <a:cs typeface="+mn-lt"/>
              </a:rPr>
              <a:t>: Ensuring unique ID generation in a valid format.</a:t>
            </a:r>
            <a:endParaRPr lang="en-US" sz="2400"/>
          </a:p>
          <a:p>
            <a:r>
              <a:rPr lang="en-US" sz="2400" dirty="0">
                <a:ea typeface="+mn-lt"/>
                <a:cs typeface="+mn-lt"/>
              </a:rPr>
              <a:t>Primary-key : </a:t>
            </a:r>
            <a:r>
              <a:rPr lang="en-US" sz="2400" b="0" dirty="0">
                <a:ea typeface="+mn-lt"/>
                <a:cs typeface="+mn-lt"/>
              </a:rPr>
              <a:t>relation and connection.</a:t>
            </a:r>
          </a:p>
          <a:p>
            <a:r>
              <a:rPr lang="en-US" sz="2400" dirty="0">
                <a:ea typeface="+mn-lt"/>
                <a:cs typeface="+mn-lt"/>
              </a:rPr>
              <a:t>Timestamp Error</a:t>
            </a:r>
            <a:r>
              <a:rPr lang="en-US" sz="2400" b="0" dirty="0">
                <a:ea typeface="+mn-lt"/>
                <a:cs typeface="+mn-lt"/>
              </a:rPr>
              <a:t>: Addressing issues with incorrect or inconsistent timestamps.</a:t>
            </a:r>
            <a:endParaRPr lang="en-US" sz="2400"/>
          </a:p>
          <a:p>
            <a:r>
              <a:rPr lang="en-US" sz="2400" dirty="0">
                <a:ea typeface="+mn-lt"/>
                <a:cs typeface="+mn-lt"/>
              </a:rPr>
              <a:t>ID Reset Issue</a:t>
            </a:r>
            <a:r>
              <a:rPr lang="en-US" sz="2400" b="0" dirty="0">
                <a:ea typeface="+mn-lt"/>
                <a:cs typeface="+mn-lt"/>
              </a:rPr>
              <a:t>: Preventing the auto-generated ID from resetting to the initial value (e.g., "A0001") upon restarting the backend.</a:t>
            </a:r>
            <a:endParaRPr lang="en-US" sz="2400"/>
          </a:p>
          <a:p>
            <a:r>
              <a:rPr lang="en-US" sz="2400" dirty="0">
                <a:ea typeface="+mn-lt"/>
                <a:cs typeface="+mn-lt"/>
              </a:rPr>
              <a:t>Layout Problems</a:t>
            </a:r>
            <a:r>
              <a:rPr lang="en-US" sz="2400" b="0" dirty="0">
                <a:ea typeface="+mn-lt"/>
                <a:cs typeface="+mn-lt"/>
              </a:rPr>
              <a:t>: Resolving various design and layout inconsistencies across pages.</a:t>
            </a:r>
            <a:endParaRPr lang="en-US" sz="2400"/>
          </a:p>
          <a:p>
            <a:r>
              <a:rPr lang="en-US" sz="2400" dirty="0">
                <a:ea typeface="+mn-lt"/>
                <a:cs typeface="+mn-lt"/>
              </a:rPr>
              <a:t>Page Navigation</a:t>
            </a:r>
            <a:r>
              <a:rPr lang="en-US" sz="2400" b="0" dirty="0">
                <a:ea typeface="+mn-lt"/>
                <a:cs typeface="+mn-lt"/>
              </a:rPr>
              <a:t>: Properly linking each page to another using appropriate service integrations.</a:t>
            </a:r>
            <a:endParaRPr lang="en-US" sz="24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E4AD8-B70C-9DA1-9369-01821D351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43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26637-007F-EC9E-F644-AAFBA0900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40700" y="174661"/>
            <a:ext cx="9356942" cy="56260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 dirty="0"/>
              <a:t>Results and Benefits</a:t>
            </a:r>
          </a:p>
          <a:p>
            <a:r>
              <a:rPr lang="en-US" sz="2800" b="1" dirty="0">
                <a:ea typeface="+mn-lt"/>
                <a:cs typeface="+mn-lt"/>
              </a:rPr>
              <a:t>Outcomes:</a:t>
            </a:r>
            <a:endParaRPr lang="en-US" sz="2800" dirty="0">
              <a:ea typeface="+mn-lt"/>
              <a:cs typeface="+mn-lt"/>
            </a:endParaRPr>
          </a:p>
          <a:p>
            <a:pPr lvl="1"/>
            <a:r>
              <a:rPr lang="en-US" sz="2800" dirty="0">
                <a:ea typeface="+mn-lt"/>
                <a:cs typeface="+mn-lt"/>
              </a:rPr>
              <a:t>Streamlined admin operations.</a:t>
            </a:r>
            <a:endParaRPr lang="en-US" sz="2800" dirty="0"/>
          </a:p>
          <a:p>
            <a:pPr lvl="1"/>
            <a:r>
              <a:rPr lang="en-US" sz="2800" dirty="0">
                <a:ea typeface="+mn-lt"/>
                <a:cs typeface="+mn-lt"/>
              </a:rPr>
              <a:t>Efficient course and user management.</a:t>
            </a:r>
            <a:endParaRPr lang="en-US" sz="2800" dirty="0"/>
          </a:p>
          <a:p>
            <a:pPr lvl="1"/>
            <a:r>
              <a:rPr lang="en-US" sz="2800" dirty="0">
                <a:ea typeface="+mn-lt"/>
                <a:cs typeface="+mn-lt"/>
              </a:rPr>
              <a:t>Real-time system insights and reporting.</a:t>
            </a:r>
            <a:endParaRPr lang="en-US" sz="2800" dirty="0"/>
          </a:p>
          <a:p>
            <a:pPr lvl="1"/>
            <a:r>
              <a:rPr lang="en-US" sz="2800" dirty="0">
                <a:ea typeface="+mn-lt"/>
                <a:cs typeface="+mn-lt"/>
              </a:rPr>
              <a:t>A robust admin-focused platform integrating Angular, Spring Boot, MySQL, and Postman.</a:t>
            </a:r>
          </a:p>
          <a:p>
            <a:r>
              <a:rPr lang="en-US" sz="2800" b="1" dirty="0">
                <a:ea typeface="+mn-lt"/>
                <a:cs typeface="+mn-lt"/>
              </a:rPr>
              <a:t>Benefits:</a:t>
            </a:r>
            <a:endParaRPr lang="en-US" sz="2800" dirty="0">
              <a:ea typeface="+mn-lt"/>
              <a:cs typeface="+mn-lt"/>
            </a:endParaRPr>
          </a:p>
          <a:p>
            <a:pPr lvl="1"/>
            <a:r>
              <a:rPr lang="en-US" sz="2800" dirty="0">
                <a:ea typeface="+mn-lt"/>
                <a:cs typeface="+mn-lt"/>
              </a:rPr>
              <a:t>Centralized control for administrators.</a:t>
            </a:r>
            <a:endParaRPr lang="en-US" sz="2800" dirty="0"/>
          </a:p>
          <a:p>
            <a:pPr lvl="1"/>
            <a:r>
              <a:rPr lang="en-US" sz="2800" dirty="0">
                <a:ea typeface="+mn-lt"/>
                <a:cs typeface="+mn-lt"/>
              </a:rPr>
              <a:t>Improved decision-making with detailed reports.</a:t>
            </a:r>
            <a:endParaRPr lang="en-US" sz="28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3277" y="109951"/>
            <a:ext cx="10232604" cy="65840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b="1" dirty="0"/>
              <a:t>Project Overview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Objective:</a:t>
            </a:r>
            <a:endParaRPr lang="en-US" sz="2400" dirty="0"/>
          </a:p>
          <a:p>
            <a:pPr marL="971550" lvl="1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Develop an online learning platform with an admin-focused module.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Key Features:</a:t>
            </a:r>
            <a:endParaRPr lang="en-US" sz="2400"/>
          </a:p>
          <a:p>
            <a:pPr marL="971550" lvl="1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Learners and Admin management</a:t>
            </a:r>
            <a:endParaRPr lang="en-US" sz="2400" dirty="0"/>
          </a:p>
          <a:p>
            <a:pPr marL="971550" lvl="1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Course creation and management</a:t>
            </a:r>
            <a:endParaRPr lang="en-US" sz="2400" dirty="0"/>
          </a:p>
          <a:p>
            <a:pPr marL="971550" lvl="1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System monitoring and reporting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ea typeface="+mn-lt"/>
                <a:cs typeface="+mn-lt"/>
              </a:rPr>
              <a:t>Technologies Used:</a:t>
            </a:r>
            <a:endParaRPr lang="en-US" sz="2400" dirty="0"/>
          </a:p>
          <a:p>
            <a:pPr marL="971550" lvl="1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Angular</a:t>
            </a:r>
            <a:endParaRPr lang="en-US" sz="2400" dirty="0"/>
          </a:p>
          <a:p>
            <a:pPr marL="971550" lvl="1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Spring Boot</a:t>
            </a:r>
            <a:endParaRPr lang="en-US" sz="2400" dirty="0"/>
          </a:p>
          <a:p>
            <a:pPr marL="971550" lvl="1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MySQL</a:t>
            </a:r>
            <a:endParaRPr lang="en-US" sz="2400" dirty="0"/>
          </a:p>
          <a:p>
            <a:pPr marL="971550" lvl="1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Postman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98309-54C0-066C-555D-98CE51EC2F0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93275" y="216415"/>
            <a:ext cx="5024024" cy="608537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3600" b="1" dirty="0"/>
              <a:t>Technology Stack</a:t>
            </a:r>
          </a:p>
          <a:p>
            <a:r>
              <a:rPr lang="en-US" sz="2800" b="1" dirty="0">
                <a:ea typeface="+mn-lt"/>
                <a:cs typeface="+mn-lt"/>
              </a:rPr>
              <a:t>Frontend:</a:t>
            </a:r>
            <a:r>
              <a:rPr lang="en-US" sz="2800" dirty="0">
                <a:ea typeface="+mn-lt"/>
                <a:cs typeface="+mn-lt"/>
              </a:rPr>
              <a:t> Angular</a:t>
            </a:r>
          </a:p>
          <a:p>
            <a:pPr lvl="1"/>
            <a:r>
              <a:rPr lang="en-US" sz="2800" dirty="0">
                <a:ea typeface="+mn-lt"/>
                <a:cs typeface="+mn-lt"/>
              </a:rPr>
              <a:t>Responsive design and dynamic user interface.</a:t>
            </a:r>
            <a:endParaRPr lang="en-US" sz="2800"/>
          </a:p>
          <a:p>
            <a:r>
              <a:rPr lang="en-US" sz="2800" b="1" dirty="0">
                <a:ea typeface="+mn-lt"/>
                <a:cs typeface="+mn-lt"/>
              </a:rPr>
              <a:t>Backend:</a:t>
            </a:r>
            <a:r>
              <a:rPr lang="en-US" sz="2800" dirty="0">
                <a:ea typeface="+mn-lt"/>
                <a:cs typeface="+mn-lt"/>
              </a:rPr>
              <a:t> Spring Boot</a:t>
            </a:r>
          </a:p>
          <a:p>
            <a:pPr lvl="1"/>
            <a:r>
              <a:rPr lang="en-US" sz="2800" dirty="0">
                <a:ea typeface="+mn-lt"/>
                <a:cs typeface="+mn-lt"/>
              </a:rPr>
              <a:t>RESTful API development.</a:t>
            </a:r>
            <a:endParaRPr lang="en-US" sz="2800"/>
          </a:p>
          <a:p>
            <a:r>
              <a:rPr lang="en-US" sz="2800" b="1" dirty="0">
                <a:ea typeface="+mn-lt"/>
                <a:cs typeface="+mn-lt"/>
              </a:rPr>
              <a:t>Database:</a:t>
            </a:r>
            <a:r>
              <a:rPr lang="en-US" sz="2800" dirty="0">
                <a:ea typeface="+mn-lt"/>
                <a:cs typeface="+mn-lt"/>
              </a:rPr>
              <a:t> MySQL</a:t>
            </a:r>
          </a:p>
          <a:p>
            <a:pPr lvl="1"/>
            <a:r>
              <a:rPr lang="en-US" sz="2800" dirty="0">
                <a:ea typeface="+mn-lt"/>
                <a:cs typeface="+mn-lt"/>
              </a:rPr>
              <a:t>Secure and structured data storage.</a:t>
            </a:r>
            <a:endParaRPr lang="en-US" sz="2800"/>
          </a:p>
          <a:p>
            <a:r>
              <a:rPr lang="en-US" sz="2800" b="1" dirty="0">
                <a:ea typeface="+mn-lt"/>
                <a:cs typeface="+mn-lt"/>
              </a:rPr>
              <a:t>Postman:</a:t>
            </a:r>
            <a:endParaRPr lang="en-US" sz="2800"/>
          </a:p>
          <a:p>
            <a:pPr lvl="1"/>
            <a:r>
              <a:rPr lang="en-US" sz="2800" dirty="0">
                <a:ea typeface="+mn-lt"/>
                <a:cs typeface="+mn-lt"/>
              </a:rPr>
              <a:t>API testing and documentation.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8" name="Content Placeholder 7" descr="A hand holding a login screen&#10;&#10;Description automatically generated">
            <a:extLst>
              <a:ext uri="{FF2B5EF4-FFF2-40B4-BE49-F238E27FC236}">
                <a16:creationId xmlns:a16="http://schemas.microsoft.com/office/drawing/2014/main" id="{7DE4D778-F64C-2EB7-102A-B672740A409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185274" y="3362"/>
            <a:ext cx="7014575" cy="5363256"/>
          </a:xfrm>
        </p:spPr>
      </p:pic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5923" y="316895"/>
            <a:ext cx="4613124" cy="577782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b="1" dirty="0">
                <a:ea typeface="+mn-lt"/>
                <a:cs typeface="+mn-lt"/>
              </a:rPr>
              <a:t>Admin Functionalities:</a:t>
            </a:r>
            <a:endParaRPr lang="en-US" sz="3200"/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User account creation and management.</a:t>
            </a:r>
            <a:endParaRPr lang="en-US" sz="2800"/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Course creation and updates.</a:t>
            </a:r>
            <a:endParaRPr lang="en-US" sz="2800"/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Monitoring system activities.</a:t>
            </a:r>
            <a:endParaRPr lang="en-US" sz="2800"/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Generating learners detailed reports.</a:t>
            </a:r>
            <a:endParaRPr lang="en-US" sz="2800" dirty="0"/>
          </a:p>
          <a:p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F33ABE1-202F-A823-EB0D-6103260A4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953" y="-1974"/>
            <a:ext cx="7245048" cy="57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C487-FA77-FFBA-76C3-B12667FD2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A screen shot of a course list&#10;&#10;Description automatically generated">
            <a:extLst>
              <a:ext uri="{FF2B5EF4-FFF2-40B4-BE49-F238E27FC236}">
                <a16:creationId xmlns:a16="http://schemas.microsoft.com/office/drawing/2014/main" id="{C6A3E568-7F9D-7A70-EDB6-BDAAE06F7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2" y="58583"/>
            <a:ext cx="12083142" cy="675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19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64FD6251-11C9-22FB-2722-8EED8138106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0152" y="174196"/>
            <a:ext cx="12046856" cy="622045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72723-559B-DB3F-6BCA-A6FC289FC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590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4839" y="946982"/>
            <a:ext cx="5628688" cy="496613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 dirty="0"/>
              <a:t>API Development and Testing</a:t>
            </a:r>
            <a:endParaRPr lang="en-US" sz="3200" b="1" cap="none">
              <a:cs typeface="Calibri"/>
            </a:endParaRPr>
          </a:p>
          <a:p>
            <a:r>
              <a:rPr lang="en-US" sz="2800" b="1" dirty="0">
                <a:ea typeface="+mn-lt"/>
                <a:cs typeface="+mn-lt"/>
              </a:rPr>
              <a:t>RESTful APIs</a:t>
            </a:r>
            <a:r>
              <a:rPr lang="en-US" sz="2800" b="1" cap="none" dirty="0">
                <a:ea typeface="+mn-lt"/>
                <a:cs typeface="+mn-lt"/>
              </a:rPr>
              <a:t>:</a:t>
            </a:r>
            <a:endParaRPr lang="en-US" sz="2800" b="1" dirty="0">
              <a:ea typeface="+mn-lt"/>
              <a:cs typeface="+mn-lt"/>
            </a:endParaRPr>
          </a:p>
          <a:p>
            <a:pPr lvl="1"/>
            <a:r>
              <a:rPr lang="en-US" sz="2800" dirty="0">
                <a:ea typeface="+mn-lt"/>
                <a:cs typeface="+mn-lt"/>
              </a:rPr>
              <a:t>Built using Spring Boot </a:t>
            </a:r>
            <a:r>
              <a:rPr lang="en-US" sz="2800" cap="none" dirty="0">
                <a:ea typeface="+mn-lt"/>
                <a:cs typeface="+mn-lt"/>
              </a:rPr>
              <a:t>for </a:t>
            </a:r>
            <a:r>
              <a:rPr lang="en-US" sz="2800" dirty="0">
                <a:ea typeface="+mn-lt"/>
                <a:cs typeface="+mn-lt"/>
              </a:rPr>
              <a:t>admin functionalities.</a:t>
            </a:r>
            <a:endParaRPr lang="en-US" sz="2800" dirty="0"/>
          </a:p>
          <a:p>
            <a:r>
              <a:rPr lang="en-US" sz="2800" b="1" dirty="0">
                <a:ea typeface="+mn-lt"/>
                <a:cs typeface="+mn-lt"/>
              </a:rPr>
              <a:t>API Testing</a:t>
            </a:r>
            <a:r>
              <a:rPr lang="en-US" sz="2800" b="1" cap="none" dirty="0">
                <a:ea typeface="+mn-lt"/>
                <a:cs typeface="+mn-lt"/>
              </a:rPr>
              <a:t>:</a:t>
            </a:r>
            <a:endParaRPr lang="en-US" sz="2800" b="1" dirty="0">
              <a:ea typeface="+mn-lt"/>
              <a:cs typeface="+mn-lt"/>
            </a:endParaRPr>
          </a:p>
          <a:p>
            <a:pPr lvl="1"/>
            <a:r>
              <a:rPr lang="en-US" sz="2800" dirty="0">
                <a:ea typeface="+mn-lt"/>
                <a:cs typeface="+mn-lt"/>
              </a:rPr>
              <a:t>Validated endpoints using Postman.</a:t>
            </a:r>
            <a:endParaRPr lang="en-US" sz="2800" dirty="0"/>
          </a:p>
          <a:p>
            <a:pPr lvl="1"/>
            <a:r>
              <a:rPr lang="en-US" sz="2800" dirty="0">
                <a:ea typeface="+mn-lt"/>
                <a:cs typeface="+mn-lt"/>
              </a:rPr>
              <a:t>Ensured reliability and performance.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cap="non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9C00886-AE1F-3ADB-102B-0225F31C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286" y="510095"/>
            <a:ext cx="6567714" cy="583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59CDFDA-70DC-60BE-CDBD-2ABED5B4F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5" y="1245881"/>
            <a:ext cx="11889288" cy="54413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32C9B-E44C-2DE4-4C0A-37F275B1C07B}"/>
              </a:ext>
            </a:extLst>
          </p:cNvPr>
          <p:cNvSpPr txBox="1"/>
          <p:nvPr/>
        </p:nvSpPr>
        <p:spPr>
          <a:xfrm>
            <a:off x="303261" y="318818"/>
            <a:ext cx="8473856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600" b="1" dirty="0">
                <a:ea typeface="+mn-lt"/>
                <a:cs typeface="+mn-lt"/>
              </a:rPr>
              <a:t>Testing:</a:t>
            </a:r>
            <a:endParaRPr lang="en-US" sz="3600" dirty="0"/>
          </a:p>
          <a:p>
            <a:pPr marL="285750" indent="-28575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Functional and API testing with Postman.</a:t>
            </a:r>
            <a:endParaRPr lang="en-US" sz="2800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4176" y="-2791"/>
            <a:ext cx="4616929" cy="57150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b="1" dirty="0"/>
              <a:t>Database Design</a:t>
            </a:r>
          </a:p>
          <a:p>
            <a:endParaRPr lang="en-US" sz="3600" b="1" dirty="0">
              <a:ea typeface="+mn-lt"/>
              <a:cs typeface="+mn-lt"/>
            </a:endParaRPr>
          </a:p>
          <a:p>
            <a:r>
              <a:rPr lang="en-US" sz="2800" b="1" noProof="1">
                <a:ea typeface="+mn-lt"/>
                <a:cs typeface="+mn-lt"/>
              </a:rPr>
              <a:t>MySQL Database:</a:t>
            </a:r>
            <a:endParaRPr lang="en-US" sz="2800" dirty="0"/>
          </a:p>
          <a:p>
            <a:pPr lvl="1"/>
            <a:r>
              <a:rPr lang="en-US" sz="2800" noProof="1">
                <a:ea typeface="+mn-lt"/>
                <a:cs typeface="+mn-lt"/>
              </a:rPr>
              <a:t>Tables for users, courses, learners and review.</a:t>
            </a:r>
            <a:endParaRPr lang="en-US" sz="2800" dirty="0"/>
          </a:p>
          <a:p>
            <a:r>
              <a:rPr lang="en-US" sz="2800" b="1" noProof="1">
                <a:ea typeface="+mn-lt"/>
                <a:cs typeface="+mn-lt"/>
              </a:rPr>
              <a:t>Key Constraints:</a:t>
            </a:r>
            <a:endParaRPr lang="en-US" sz="2800" dirty="0"/>
          </a:p>
          <a:p>
            <a:pPr lvl="1"/>
            <a:r>
              <a:rPr lang="en-US" sz="2800" noProof="1">
                <a:ea typeface="+mn-lt"/>
                <a:cs typeface="+mn-lt"/>
              </a:rPr>
              <a:t>Primary key ,Foreign key, Unique and not null, On delete and On update Cascade.</a:t>
            </a:r>
            <a:endParaRPr lang="en-US" sz="2800" dirty="0"/>
          </a:p>
          <a:p>
            <a:pPr marL="0" indent="0">
              <a:buNone/>
            </a:pPr>
            <a:br>
              <a:rPr lang="en-US" noProof="1"/>
            </a:br>
            <a:endParaRPr lang="en-US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9B1F1ED-DA4C-2BE8-41C2-0AA2B7AA7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453" y="-1243"/>
            <a:ext cx="7442547" cy="686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B53FD5-8F3E-4406-8404-9F78B5E6376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477</Words>
  <Application>Microsoft Office PowerPoint</Application>
  <PresentationFormat>Widescreen</PresentationFormat>
  <Paragraphs>125</Paragraphs>
  <Slides>13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Custom</vt:lpstr>
      <vt:lpstr>Virtual Learning System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365</cp:revision>
  <dcterms:created xsi:type="dcterms:W3CDTF">2024-12-11T01:11:00Z</dcterms:created>
  <dcterms:modified xsi:type="dcterms:W3CDTF">2024-12-11T06:00:09Z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